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8" r:id="rId10"/>
    <p:sldId id="270" r:id="rId11"/>
    <p:sldId id="274" r:id="rId12"/>
    <p:sldId id="264" r:id="rId13"/>
    <p:sldId id="271" r:id="rId14"/>
    <p:sldId id="265" r:id="rId15"/>
    <p:sldId id="273" r:id="rId16"/>
    <p:sldId id="272" r:id="rId17"/>
    <p:sldId id="267" r:id="rId18"/>
    <p:sldId id="277" r:id="rId19"/>
    <p:sldId id="280" r:id="rId20"/>
    <p:sldId id="275" r:id="rId21"/>
    <p:sldId id="276" r:id="rId22"/>
    <p:sldId id="278" r:id="rId23"/>
    <p:sldId id="279" r:id="rId24"/>
    <p:sldId id="281" r:id="rId25"/>
    <p:sldId id="266" r:id="rId26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C0A-C992-4B1D-8033-DA9AB94571F8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A5F2-6964-488E-BAEA-99E21B0D338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5F2-6964-488E-BAEA-99E21B0D338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51435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5153025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7" y="4286263"/>
            <a:ext cx="9134475" cy="850094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4163392" y="2050699"/>
            <a:ext cx="514146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51435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5153025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51435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5900750" cy="438864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7" y="3221854"/>
            <a:ext cx="9134475" cy="850094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51435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5153025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18"/>
            <a:ext cx="9144000" cy="3857598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964791"/>
            <a:ext cx="7772400" cy="606038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464594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8258202" cy="598872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178710"/>
            <a:ext cx="5111750" cy="34159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178710"/>
            <a:ext cx="3008313" cy="34159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5153025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51435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7"/>
            <a:ext cx="9144000" cy="1072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2893221"/>
            <a:ext cx="9144000" cy="2250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3" y="535768"/>
            <a:ext cx="9143999" cy="850094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5153025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51435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803659"/>
            <a:ext cx="9144000" cy="433984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28596" y="160717"/>
            <a:ext cx="8229600" cy="589364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457200" y="1125132"/>
            <a:ext cx="8229600" cy="346949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8FC68493-437E-4E31-81B7-2F27CECA122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299AC72F-587A-4B99-B008-7AD823CB72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843559"/>
            <a:ext cx="2088232" cy="936103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2000" dirty="0" smtClean="0">
                <a:solidFill>
                  <a:schemeClr val="bg1"/>
                </a:solidFill>
                <a:latin typeface="ＭＳ 明朝" pitchFamily="17" charset="-128"/>
                <a:ea typeface="ＭＳ 明朝" pitchFamily="17" charset="-128"/>
              </a:rPr>
              <a:t>ＫＲＣ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ＭＳ 明朝" pitchFamily="17" charset="-128"/>
                <a:ea typeface="ＭＳ 明朝" pitchFamily="17" charset="-128"/>
              </a:rPr>
              <a:t>例会資料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ＭＳ 明朝" pitchFamily="17" charset="-128"/>
                <a:ea typeface="ＭＳ 明朝" pitchFamily="17" charset="-128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latin typeface="ＭＳ 明朝" pitchFamily="17" charset="-128"/>
                <a:ea typeface="ＭＳ 明朝" pitchFamily="17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ＭＳ 明朝" pitchFamily="17" charset="-128"/>
                <a:ea typeface="ＭＳ 明朝" pitchFamily="17" charset="-128"/>
              </a:rPr>
              <a:t/>
            </a:r>
            <a:br>
              <a:rPr lang="en-US" altLang="ja-JP" sz="2000" dirty="0">
                <a:solidFill>
                  <a:schemeClr val="bg1"/>
                </a:solidFill>
                <a:latin typeface="ＭＳ 明朝" pitchFamily="17" charset="-128"/>
                <a:ea typeface="ＭＳ 明朝" pitchFamily="17" charset="-128"/>
              </a:rPr>
            </a:br>
            <a:endParaRPr kumimoji="1" lang="ja-JP" altLang="en-US" sz="2000" dirty="0">
              <a:solidFill>
                <a:schemeClr val="bg1"/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953244"/>
          </a:xfrm>
        </p:spPr>
        <p:txBody>
          <a:bodyPr>
            <a:normAutofit/>
          </a:bodyPr>
          <a:lstStyle/>
          <a:p>
            <a:r>
              <a:rPr lang="ja-JP" altLang="en-US" sz="1800" b="1" dirty="0" smtClean="0">
                <a:solidFill>
                  <a:schemeClr val="bg1"/>
                </a:solidFill>
              </a:rPr>
              <a:t>昭和の日本の世相や柳井市民の生活ぶりを当時の</a:t>
            </a:r>
            <a:br>
              <a:rPr lang="ja-JP" altLang="en-US" sz="1800" b="1" dirty="0" smtClean="0">
                <a:solidFill>
                  <a:schemeClr val="bg1"/>
                </a:solidFill>
              </a:rPr>
            </a:br>
            <a:r>
              <a:rPr lang="ja-JP" altLang="en-US" sz="1800" b="1" dirty="0" smtClean="0">
                <a:solidFill>
                  <a:schemeClr val="bg1"/>
                </a:solidFill>
              </a:rPr>
              <a:t>柳井日日新聞の紙面により探検バクモン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pic>
        <p:nvPicPr>
          <p:cNvPr id="5" name="図 4" descr="にちにちウォッチバナ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7" y="1347508"/>
            <a:ext cx="3270993" cy="79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6749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大仰な見出し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 descr="s40_08_02-土曜夜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42494"/>
            <a:ext cx="2918076" cy="43055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885346" y="4443958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S40_08_02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9" name="図 8" descr="s44_05_03_11-周東病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915566"/>
            <a:ext cx="2286000" cy="41148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771800" y="465998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S44_05_03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6749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方言をものともせず！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 descr="s41_04_22-giant_ba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702900"/>
            <a:ext cx="3312369" cy="4317122"/>
          </a:xfrm>
          <a:prstGeom prst="rect">
            <a:avLst/>
          </a:prstGeom>
        </p:spPr>
      </p:pic>
      <p:pic>
        <p:nvPicPr>
          <p:cNvPr id="4" name="図 3" descr="s40_02_10_07-kiraku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4734"/>
            <a:ext cx="4185543" cy="432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名物コーナー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 descr="s36_10_17-kuzuk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14366"/>
            <a:ext cx="2592288" cy="398963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1520" y="443466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s36_10_17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7" name="図 6" descr="s36_02_23_3-kuzuka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87574"/>
            <a:ext cx="3610337" cy="381642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67944" y="443466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s36_02_23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41_04_04-keisat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75606"/>
            <a:ext cx="4781128" cy="349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名物コーナー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図 9" descr="s37_06_24-tohi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7329" y="771550"/>
            <a:ext cx="3947476" cy="424847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8482" y="429994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S37_06_24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5" name="図 4" descr="s37_07_08_27-korosare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5702" y="576064"/>
            <a:ext cx="2616658" cy="44439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741330" y="451596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S37_07_08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名物コーナー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968" y="4619912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spc="-150" dirty="0" smtClean="0">
                <a:solidFill>
                  <a:srgbClr val="FF0000"/>
                </a:solidFill>
              </a:rPr>
              <a:t>昭和４１年より「話の泉」となる</a:t>
            </a:r>
            <a:endParaRPr kumimoji="1" lang="ja-JP" altLang="en-US" sz="2000" b="1" spc="-150" dirty="0">
              <a:solidFill>
                <a:srgbClr val="FF0000"/>
              </a:solidFill>
            </a:endParaRPr>
          </a:p>
        </p:txBody>
      </p:sp>
      <p:pic>
        <p:nvPicPr>
          <p:cNvPr id="8" name="図 7" descr="s39_09_20-inut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1850"/>
            <a:ext cx="2376264" cy="43201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465998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F0"/>
                </a:solidFill>
              </a:rPr>
              <a:t>S39_09_20</a:t>
            </a:r>
            <a:endParaRPr kumimoji="1" lang="ja-JP" altLang="en-US" sz="1400" b="1" dirty="0">
              <a:solidFill>
                <a:srgbClr val="00B0F0"/>
              </a:solidFill>
            </a:endParaRPr>
          </a:p>
        </p:txBody>
      </p:sp>
      <p:pic>
        <p:nvPicPr>
          <p:cNvPr id="10" name="図 9" descr="s40_08_28_7-untenmenkyo_sa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802153"/>
            <a:ext cx="3456384" cy="378582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996914" y="429994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F0"/>
                </a:solidFill>
              </a:rPr>
              <a:t>S40_08_28</a:t>
            </a:r>
            <a:endParaRPr kumimoji="1" lang="ja-JP" altLang="en-US" sz="1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名物コーナー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96336" y="4424213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s41_11_03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7" name="図 6" descr="s41_10_13-toshiyorito_omo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69" y="699542"/>
            <a:ext cx="3183827" cy="43719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62309" y="69954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s41_10_13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10" name="図 9" descr="s41_11_03_4-inariyama_lovesc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9147" y="843558"/>
            <a:ext cx="496888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名物コーナー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 descr="s43_07_13_06-iede_sho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71550"/>
            <a:ext cx="3888432" cy="42829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59832" y="771550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</a:rPr>
              <a:t>s43_07_13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10" name="図 9" descr="s44_04_11_7-dashimono_machig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99541"/>
            <a:ext cx="3744416" cy="432191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381290" y="69954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</a:rPr>
              <a:t>s44_04_11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名物コーナー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15592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</a:rPr>
              <a:t>s45_08_09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8" name="図 7" descr="s45_08_09-aru_kurokui_d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4" y="1347614"/>
            <a:ext cx="4952931" cy="2808312"/>
          </a:xfrm>
          <a:prstGeom prst="rect">
            <a:avLst/>
          </a:prstGeom>
        </p:spPr>
      </p:pic>
      <p:pic>
        <p:nvPicPr>
          <p:cNvPr id="12" name="図 11" descr="s45_09_05-bus_gu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9" y="1333741"/>
            <a:ext cx="3960441" cy="34702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868144" y="4011910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</a:rPr>
              <a:t>s45_09_05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屑かご並みの記事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 descr="s41_04_18-ブタ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15566"/>
            <a:ext cx="2801006" cy="422793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9512" y="343584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s41_04_18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14" name="図 13" descr="s41_10_13_5-tonda_siroutomusu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059582"/>
            <a:ext cx="5271211" cy="396044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668344" y="105958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s41_10_13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 smtClean="0"/>
              <a:t>柳井日日新聞基本データ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5133"/>
            <a:ext cx="8229600" cy="11585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ja-JP" altLang="en-US" sz="2600" dirty="0" smtClean="0"/>
              <a:t>発行　株式会社柳井日日新聞社</a:t>
            </a:r>
            <a:endParaRPr kumimoji="1" lang="en-US" altLang="ja-JP" sz="2600" dirty="0" smtClean="0"/>
          </a:p>
          <a:p>
            <a:pPr>
              <a:buNone/>
            </a:pPr>
            <a:r>
              <a:rPr lang="ja-JP" altLang="en-US" sz="2200" dirty="0"/>
              <a:t>　</a:t>
            </a:r>
            <a:r>
              <a:rPr lang="ja-JP" altLang="en-US" sz="2200" dirty="0" smtClean="0"/>
              <a:t>　　</a:t>
            </a:r>
            <a:r>
              <a:rPr kumimoji="1" lang="ja-JP" altLang="en-US" sz="2200" dirty="0" smtClean="0"/>
              <a:t>（</a:t>
            </a:r>
            <a:r>
              <a:rPr lang="ja-JP" altLang="en-US" sz="2200" dirty="0"/>
              <a:t>山口県柳井市柳井津金屋</a:t>
            </a:r>
            <a:r>
              <a:rPr lang="ja-JP" altLang="en-US" sz="2200" dirty="0" smtClean="0"/>
              <a:t>４３６）</a:t>
            </a:r>
            <a:endParaRPr lang="en-US" altLang="ja-JP" sz="2200" dirty="0" smtClean="0"/>
          </a:p>
          <a:p>
            <a:pPr>
              <a:buNone/>
            </a:pPr>
            <a:r>
              <a:rPr lang="ja-JP" altLang="en-US" sz="2200" spc="-500" dirty="0" smtClean="0"/>
              <a:t>　　　　　０８２０－２２－０７５８</a:t>
            </a:r>
            <a:endParaRPr lang="en-US" altLang="ja-JP" sz="2200" spc="-500" dirty="0" smtClean="0"/>
          </a:p>
          <a:p>
            <a:pPr>
              <a:buNone/>
            </a:pPr>
            <a:endParaRPr kumimoji="1"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355726"/>
            <a:ext cx="69847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 smtClean="0"/>
              <a:t>創刊　昭和３５年７月１日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創刊当時は週１回発行（現在は週３回）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代表　友座　章</a:t>
            </a:r>
            <a:r>
              <a:rPr lang="ja-JP" altLang="en-US" dirty="0" smtClean="0"/>
              <a:t>（創刊時）</a:t>
            </a:r>
            <a:endParaRPr lang="en-US" altLang="ja-JP" dirty="0" smtClean="0"/>
          </a:p>
          <a:p>
            <a:pPr>
              <a:buNone/>
            </a:pPr>
            <a:r>
              <a:rPr lang="ja-JP" altLang="en-US" sz="2400" dirty="0" smtClean="0"/>
              <a:t>主筆　国重昌利</a:t>
            </a:r>
            <a:r>
              <a:rPr lang="ja-JP" altLang="en-US" dirty="0" smtClean="0"/>
              <a:t>（後に周南新報社設立）</a:t>
            </a:r>
            <a:endParaRPr lang="en-US" altLang="ja-JP" dirty="0" smtClean="0"/>
          </a:p>
          <a:p>
            <a:pPr>
              <a:buNone/>
            </a:pPr>
            <a:endParaRPr lang="ja-JP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事件簿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詐欺篇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33950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見てきたような表現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 descr="s41_02_26-yu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430" y="771550"/>
            <a:ext cx="5410964" cy="437195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19672" y="429994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s41_02_26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事件簿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詐欺篇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33950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見てきたような表現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事件簿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詐欺篇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 descr="s41_02_02-onnnano_kuchide_300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50492"/>
            <a:ext cx="5370479" cy="3253506"/>
          </a:xfrm>
          <a:prstGeom prst="rect">
            <a:avLst/>
          </a:prstGeom>
        </p:spPr>
      </p:pic>
      <p:pic>
        <p:nvPicPr>
          <p:cNvPr id="9" name="図 8" descr="s41_11_11_4-hidumi_gyoshosa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516" y="843558"/>
            <a:ext cx="3599980" cy="410109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499992" y="91556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S41_11_11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事件簿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3395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少年犯罪</a:t>
            </a:r>
            <a:r>
              <a:rPr kumimoji="1"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篇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 descr="s36_03_21_24-平生強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02" y="1059582"/>
            <a:ext cx="3926330" cy="373001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267744" y="451596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S38_03_21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12" name="図 11" descr="s41_06_09-taikin_nusu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291" y="987574"/>
            <a:ext cx="5559213" cy="410744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524328" y="91556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s41_06_09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41_08_09-pi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938365"/>
            <a:ext cx="8892480" cy="40816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950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 descr="QR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599" y="2087141"/>
            <a:ext cx="1564729" cy="1564729"/>
          </a:xfrm>
          <a:prstGeom prst="rect">
            <a:avLst/>
          </a:prstGeom>
        </p:spPr>
      </p:pic>
      <p:pic>
        <p:nvPicPr>
          <p:cNvPr id="10" name="図 9" descr="HPトップ画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203598"/>
            <a:ext cx="4359348" cy="35685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148064" y="4227934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http://</a:t>
            </a:r>
            <a:r>
              <a:rPr lang="en-US" altLang="ja-JP" spc="-150" dirty="0" smtClean="0"/>
              <a:t>yanai-jitabi.main.jp</a:t>
            </a:r>
            <a:r>
              <a:rPr lang="en-US" altLang="ja-JP" dirty="0" smtClean="0"/>
              <a:t>/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創刊号　</a:t>
            </a:r>
            <a:r>
              <a:rPr kumimoji="1" lang="ja-JP" altLang="en-US" sz="1800" dirty="0" smtClean="0"/>
              <a:t>昭和３５年７月１日付</a:t>
            </a:r>
            <a:endParaRPr kumimoji="1" lang="ja-JP" altLang="en-US" sz="1800" dirty="0"/>
          </a:p>
        </p:txBody>
      </p:sp>
      <p:pic>
        <p:nvPicPr>
          <p:cNvPr id="5" name="コンテンツ プレースホルダ 3" descr="s35_07_01_11-soukan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8654"/>
            <a:ext cx="2684118" cy="4006047"/>
          </a:xfrm>
          <a:prstGeom prst="rect">
            <a:avLst/>
          </a:prstGeom>
        </p:spPr>
      </p:pic>
      <p:pic>
        <p:nvPicPr>
          <p:cNvPr id="6" name="図 5" descr="sha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87574"/>
            <a:ext cx="5697055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6749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柳井日日新聞　ここが魅力的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067695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個性的な見出しや文章表現・言葉の選択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現在では不可能な記述・表現</a:t>
            </a:r>
            <a:endParaRPr kumimoji="1"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日本の高度経済成長期と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　昭和３０～４０年代の柳井を知るうえで貴重な資料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34761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00000"/>
                </a:solidFill>
              </a:rPr>
              <a:t>大胆・素直・明快なる記述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6749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F00"/>
                </a:solidFill>
              </a:rPr>
              <a:t>魅惑的な見出し！　柳井日日新聞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図 6" descr="s36_11_02-fugu-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87574"/>
            <a:ext cx="6408712" cy="38269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7584" y="4155926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ＭＳ Ｐ明朝" pitchFamily="18" charset="-128"/>
                <a:ea typeface="ＭＳ Ｐ明朝" pitchFamily="18" charset="-128"/>
              </a:rPr>
              <a:t>注：「延縄」→（読み）はえなわ</a:t>
            </a:r>
            <a:endParaRPr kumimoji="1" lang="ja-JP" altLang="en-US" sz="2000" b="1" dirty="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6749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F00"/>
                </a:solidFill>
              </a:rPr>
              <a:t>魅惑的な見出し！　柳井日日新聞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図 6" descr="s42_01_07-damp_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7574"/>
            <a:ext cx="3548994" cy="397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6749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F00"/>
                </a:solidFill>
              </a:rPr>
              <a:t>魅惑的な見出し！　柳井日日新聞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915566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9155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常套句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9" name="図 8" descr="見出し２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419622"/>
            <a:ext cx="4464496" cy="1639307"/>
          </a:xfrm>
          <a:prstGeom prst="rect">
            <a:avLst/>
          </a:prstGeom>
        </p:spPr>
      </p:pic>
      <p:pic>
        <p:nvPicPr>
          <p:cNvPr id="10" name="図 9" descr="s36_02_18_11-見出し３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347614"/>
            <a:ext cx="1512168" cy="3228828"/>
          </a:xfrm>
          <a:prstGeom prst="rect">
            <a:avLst/>
          </a:prstGeom>
        </p:spPr>
      </p:pic>
      <p:pic>
        <p:nvPicPr>
          <p:cNvPr id="11" name="図 10" descr="s50_12_10-bo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203598"/>
            <a:ext cx="1352575" cy="3744416"/>
          </a:xfrm>
          <a:prstGeom prst="rect">
            <a:avLst/>
          </a:prstGeom>
        </p:spPr>
      </p:pic>
      <p:pic>
        <p:nvPicPr>
          <p:cNvPr id="12" name="図 11" descr="見出し１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131590"/>
            <a:ext cx="1124258" cy="379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6749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F00"/>
                </a:solidFill>
              </a:rPr>
              <a:t>魅惑的な見出し！　柳井日日新聞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915566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9155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常套句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0" name="図 9" descr="s39_08_18_26-new_nan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97" y="1419622"/>
            <a:ext cx="3939921" cy="3168353"/>
          </a:xfrm>
          <a:prstGeom prst="rect">
            <a:avLst/>
          </a:prstGeom>
        </p:spPr>
      </p:pic>
      <p:pic>
        <p:nvPicPr>
          <p:cNvPr id="6" name="図 5" descr="見出し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993875"/>
            <a:ext cx="2736304" cy="991910"/>
          </a:xfrm>
          <a:prstGeom prst="rect">
            <a:avLst/>
          </a:prstGeom>
        </p:spPr>
      </p:pic>
      <p:pic>
        <p:nvPicPr>
          <p:cNvPr id="9" name="図 8" descr="s39_11_28-見出し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4363" y="1419622"/>
            <a:ext cx="831693" cy="237626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39952" y="1081068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itchFamily="50" charset="-128"/>
                <a:ea typeface="ＭＳ Ｐゴシック" pitchFamily="50" charset="-128"/>
              </a:rPr>
              <a:t>S39_11_28</a:t>
            </a:r>
            <a:endParaRPr kumimoji="1" lang="ja-JP" altLang="en-US" sz="14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2" name="図 11" descr="s43_08_23-sou_odo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2067694"/>
            <a:ext cx="353079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4443958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S40_04_16</a:t>
            </a:r>
            <a:endParaRPr kumimoji="1" lang="ja-JP" altLang="en-US" sz="1400" dirty="0"/>
          </a:p>
        </p:txBody>
      </p:sp>
      <p:pic>
        <p:nvPicPr>
          <p:cNvPr id="4" name="図 3" descr="s40_04_16-yoppar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7574"/>
            <a:ext cx="7056784" cy="388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ゴシック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olas"/>
        <a:ea typeface=""/>
        <a:cs typeface=""/>
        <a:font script="Jpan" typeface="HGゴシック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487</TotalTime>
  <Words>193</Words>
  <Application>Microsoft Office PowerPoint</Application>
  <PresentationFormat>画面に合わせる (16:9)</PresentationFormat>
  <Paragraphs>93</Paragraphs>
  <Slides>25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松風</vt:lpstr>
      <vt:lpstr>ＫＲＣ例会資料  </vt:lpstr>
      <vt:lpstr>柳井日日新聞基本データ</vt:lpstr>
      <vt:lpstr>創刊号　昭和３５年７月１日付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ＫＲＣ例会資料</dc:title>
  <dc:creator>kubota</dc:creator>
  <cp:lastModifiedBy>kubota</cp:lastModifiedBy>
  <cp:revision>74</cp:revision>
  <dcterms:created xsi:type="dcterms:W3CDTF">2015-09-28T10:13:10Z</dcterms:created>
  <dcterms:modified xsi:type="dcterms:W3CDTF">2015-10-08T14:47:25Z</dcterms:modified>
</cp:coreProperties>
</file>